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4" r:id="rId10"/>
    <p:sldId id="268" r:id="rId11"/>
    <p:sldId id="269" r:id="rId12"/>
    <p:sldId id="265" r:id="rId13"/>
    <p:sldId id="273" r:id="rId14"/>
    <p:sldId id="274" r:id="rId15"/>
    <p:sldId id="275" r:id="rId16"/>
    <p:sldId id="266" r:id="rId17"/>
    <p:sldId id="276" r:id="rId18"/>
    <p:sldId id="277" r:id="rId19"/>
    <p:sldId id="278" r:id="rId20"/>
    <p:sldId id="279" r:id="rId21"/>
    <p:sldId id="281" r:id="rId22"/>
    <p:sldId id="284" r:id="rId23"/>
    <p:sldId id="283" r:id="rId24"/>
  </p:sldIdLst>
  <p:sldSz cx="2743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99B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678" autoAdjust="0"/>
  </p:normalViewPr>
  <p:slideViewPr>
    <p:cSldViewPr>
      <p:cViewPr varScale="1">
        <p:scale>
          <a:sx n="45" d="100"/>
          <a:sy n="45" d="100"/>
        </p:scale>
        <p:origin x="-108" y="-1104"/>
      </p:cViewPr>
      <p:guideLst>
        <p:guide orient="horz" pos="216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1EBEB-05AB-4C9A-B65A-C1C9950E23D0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0" y="685800"/>
            <a:ext cx="1371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92B05-F9A1-49B2-BD96-E48AA79484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144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2B05-F9A1-49B2-BD96-E48AA79484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22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2B05-F9A1-49B2-BD96-E48AA79484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22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2B05-F9A1-49B2-BD96-E48AA79484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22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2B05-F9A1-49B2-BD96-E48AA79484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22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2B05-F9A1-49B2-BD96-E48AA79484A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22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2B05-F9A1-49B2-BD96-E48AA79484A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22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2B05-F9A1-49B2-BD96-E48AA79484A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22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2B05-F9A1-49B2-BD96-E48AA79484A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22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2B05-F9A1-49B2-BD96-E48AA79484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22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2B05-F9A1-49B2-BD96-E48AA79484A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22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2B05-F9A1-49B2-BD96-E48AA79484A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2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2B05-F9A1-49B2-BD96-E48AA79484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22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2B05-F9A1-49B2-BD96-E48AA79484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22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2B05-F9A1-49B2-BD96-E48AA79484A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2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2B05-F9A1-49B2-BD96-E48AA79484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22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2B05-F9A1-49B2-BD96-E48AA79484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2B05-F9A1-49B2-BD96-E48AA79484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2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2B05-F9A1-49B2-BD96-E48AA79484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22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2B05-F9A1-49B2-BD96-E48AA79484A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22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2B05-F9A1-49B2-BD96-E48AA79484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22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2B05-F9A1-49B2-BD96-E48AA79484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2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647950"/>
            <a:ext cx="1071562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7140" y="-925"/>
            <a:ext cx="2743914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2451338" y="1730403"/>
            <a:ext cx="16945869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3636833" y="2470926"/>
            <a:ext cx="19533393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72D2-56DC-46C8-BD5D-DAF72C17B3A7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73A5-27F3-4EAE-B67E-515431266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72D2-56DC-46C8-BD5D-DAF72C17B3A7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73A5-27F3-4EAE-B67E-515431266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39"/>
            <a:ext cx="6172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9"/>
            <a:ext cx="18059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72D2-56DC-46C8-BD5D-DAF72C17B3A7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73A5-27F3-4EAE-B67E-515431266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72D2-56DC-46C8-BD5D-DAF72C17B3A7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73A5-27F3-4EAE-B67E-515431266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7140" y="-925"/>
            <a:ext cx="2743914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2" y="2647950"/>
            <a:ext cx="1071562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2458197" y="1726738"/>
            <a:ext cx="1695297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3648456" y="2468304"/>
            <a:ext cx="1953158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72D2-56DC-46C8-BD5D-DAF72C17B3A7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73A5-27F3-4EAE-B67E-515431266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880" y="1097280"/>
            <a:ext cx="9601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00048" y="1097280"/>
            <a:ext cx="9601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72D2-56DC-46C8-BD5D-DAF72C17B3A7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73A5-27F3-4EAE-B67E-5154312669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1097280"/>
            <a:ext cx="9601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7450" y="1701848"/>
            <a:ext cx="9601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100048" y="1097280"/>
            <a:ext cx="9601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100048" y="1701848"/>
            <a:ext cx="9601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72D2-56DC-46C8-BD5D-DAF72C17B3A7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73A5-27F3-4EAE-B67E-515431266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72D2-56DC-46C8-BD5D-DAF72C17B3A7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73A5-27F3-4EAE-B67E-515431266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72D2-56DC-46C8-BD5D-DAF72C17B3A7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73A5-27F3-4EAE-B67E-515431266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50"/>
            <a:ext cx="1071562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8158167" y="-8158165"/>
            <a:ext cx="6858000" cy="2317433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2354790" y="1576104"/>
            <a:ext cx="156362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8658" y="2618913"/>
            <a:ext cx="11423337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3893862" y="2253385"/>
            <a:ext cx="1738428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72D2-56DC-46C8-BD5D-DAF72C17B3A7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3973A5-27F3-4EAE-B67E-515431266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86477" y="0"/>
            <a:ext cx="2134552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647950"/>
            <a:ext cx="1071562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" y="5048250"/>
            <a:ext cx="1071562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2013591" y="1717501"/>
            <a:ext cx="16459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3430439" y="2180529"/>
            <a:ext cx="1828963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72D2-56DC-46C8-BD5D-DAF72C17B3A7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973A5-27F3-4EAE-B67E-515431266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145" y="5050633"/>
            <a:ext cx="10722771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7140" y="5051293"/>
            <a:ext cx="2743914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0" y="365760"/>
            <a:ext cx="225628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1100629"/>
            <a:ext cx="225628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603504" y="5870448"/>
            <a:ext cx="652881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60172D2-56DC-46C8-BD5D-DAF72C17B3A7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552542" y="6285122"/>
            <a:ext cx="1417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203114" y="6170822"/>
            <a:ext cx="15087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A3973A5-27F3-4EAE-B67E-515431266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Maryland Public Health Laboratories</a:t>
            </a:r>
          </a:p>
          <a:p>
            <a:r>
              <a:rPr lang="en-US" sz="3200" dirty="0" smtClean="0"/>
              <a:t>Baltimore, MD</a:t>
            </a:r>
            <a:endParaRPr lang="en-US" sz="3200" dirty="0"/>
          </a:p>
        </p:txBody>
      </p:sp>
      <p:pic>
        <p:nvPicPr>
          <p:cNvPr id="1026" name="Picture 2" descr="X:\Thesis Information\Greg PSU Thesis\Renderings\c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59733"/>
            <a:ext cx="6324600" cy="4538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X:\Thesis Information\Greg PSU Thesis\Renderings\c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88200" y="1159733"/>
            <a:ext cx="6324600" cy="451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:\Thesis Information\Greg PSU Thesis\Renderings\c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1775" y="1434512"/>
            <a:ext cx="6324600" cy="398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72600" y="5675498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Penn State Architectural Engineering Capstone Project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Greg </a:t>
            </a:r>
            <a:r>
              <a:rPr lang="en-US" dirty="0" err="1" smtClean="0"/>
              <a:t>Tinkoff</a:t>
            </a:r>
            <a:r>
              <a:rPr lang="en-US" dirty="0" smtClean="0"/>
              <a:t> | Construction Management Option | Advisor: Dr. Robert </a:t>
            </a:r>
            <a:r>
              <a:rPr lang="en-US" dirty="0" err="1" smtClean="0"/>
              <a:t>Leicht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28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964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Virtual Mock-Up Overview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5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Quality &amp; Safety Improvements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0" y="893325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Quality significantly increases when performing the tasks.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Subcontractors can easily understand the work to be performed and how to effectively complete the work.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Better understanding how to complete the task effectively reduces risks and potential safety hazards.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737175"/>
            <a:ext cx="91440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Introduction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Project Overview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#1: Precast Concrete Structural System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Analysis #2: Virtual Mock-ups for Building Façade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Virtual Mock-Up Overview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Quality &amp; Safety Improvements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Schedule Impact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Cost Analysis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#3: Implementation of Alternate Dewatering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#4: Value Engineering </a:t>
            </a:r>
            <a:r>
              <a:rPr lang="en-US" b="1" dirty="0" err="1" smtClean="0"/>
              <a:t>Stormwater</a:t>
            </a:r>
            <a:r>
              <a:rPr lang="en-US" b="1" dirty="0" smtClean="0"/>
              <a:t> Harvesting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Conclusion &amp; Recommendations</a:t>
            </a:r>
            <a:endParaRPr lang="en-US" b="1" dirty="0"/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Acknowledgements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Questions</a:t>
            </a:r>
          </a:p>
          <a:p>
            <a:endParaRPr lang="en-US" dirty="0"/>
          </a:p>
        </p:txBody>
      </p:sp>
      <p:pic>
        <p:nvPicPr>
          <p:cNvPr id="14" name="Picture 13" descr="http://3.bp.blogspot.com/_p7hIVTqFyYs/SdzQyWbvBII/AAAAAAAAFVM/RRYKCpBkoV8/s320/Mockup_Composit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82600" y="2338817"/>
            <a:ext cx="4724400" cy="3398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296400" y="893325"/>
            <a:ext cx="3657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Create Virtual Mock-ups for building envelop.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Detail connections to superstructure and to other façade systems.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Façade systems includes: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Curtain wall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Metal Panels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Brick Veneer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Shop Window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0" y="4144523"/>
            <a:ext cx="3810000" cy="236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8200" y="4144523"/>
            <a:ext cx="2587417" cy="236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59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964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Schedule Impact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5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Cost Analysis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0" y="884872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/>
              <a:t>Cost to create mock-ups</a:t>
            </a:r>
            <a:r>
              <a:rPr lang="en-US" sz="2800" dirty="0" smtClean="0"/>
              <a:t>: $3,000 - $9,840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$3,000 - $4,000 provided by </a:t>
            </a:r>
            <a:r>
              <a:rPr lang="en-US" sz="2800" dirty="0" err="1" smtClean="0"/>
              <a:t>Mortenson</a:t>
            </a:r>
            <a:r>
              <a:rPr lang="en-US" sz="2800" dirty="0" smtClean="0"/>
              <a:t> Construction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$3,280 – $9,840 based on $82 an hour working on models.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/>
              <a:t>Associated Cost Savings: </a:t>
            </a:r>
            <a:r>
              <a:rPr lang="en-US" sz="2800" dirty="0" smtClean="0"/>
              <a:t>approx. $94,710</a:t>
            </a:r>
            <a:endParaRPr lang="en-US" sz="2800" dirty="0"/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Reduction of system change orders by 50%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Efficiency savings of 0.3%. (based off 17% of project)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800" dirty="0" smtClean="0"/>
          </a:p>
          <a:p>
            <a:pPr lvl="1"/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/>
              <a:t>PROJECT COST SAVINGS: </a:t>
            </a:r>
            <a:r>
              <a:rPr lang="en-US" sz="2800" dirty="0" smtClean="0"/>
              <a:t>$84,870 - $91,710 </a:t>
            </a:r>
          </a:p>
          <a:p>
            <a:pPr lvl="1"/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737175"/>
            <a:ext cx="91440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Introduction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Project Overview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Analysis #1: Precast Concrete Structural System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#2: Virtual Mock-ups for Building Façade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Virtual Mock-up Overview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Quality &amp; Safety Improvements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Schedule Impact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Cost Analysis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#3: Implementation of Alternate Dewatering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#4: Value Engineering </a:t>
            </a:r>
            <a:r>
              <a:rPr lang="en-US" b="1" dirty="0" err="1" smtClean="0"/>
              <a:t>Stormwater</a:t>
            </a:r>
            <a:r>
              <a:rPr lang="en-US" b="1" dirty="0" smtClean="0"/>
              <a:t> Harvesting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Conclusion &amp; Recommendations</a:t>
            </a:r>
            <a:endParaRPr lang="en-US" b="1" dirty="0"/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Acknowledgements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Questions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0" y="884872"/>
            <a:ext cx="91440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i="1" dirty="0" smtClean="0"/>
              <a:t>Time to create mock-ups: </a:t>
            </a:r>
            <a:r>
              <a:rPr lang="en-US" sz="2800" dirty="0" smtClean="0"/>
              <a:t>2-3 weeks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The time creating the mock-ups should occur around Dec. 8, 2011.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/>
              <a:t>Time Savings:</a:t>
            </a:r>
            <a:r>
              <a:rPr lang="en-US" sz="2800" dirty="0" smtClean="0"/>
              <a:t>  2-4 days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Based on Greenfield Hospital  Case Study. (2.5 weeks)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35% of building schedule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59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0" y="7371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48800" y="264417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Analysis #3: Implementation of Alternate Dewatering System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8620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964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System Selection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5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System Sizing 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144000" y="893325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Geotechnical Report Indicates clay and sandy soils.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Groundwater table apparent at 18’ depth from surface.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Confined project boundaries.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Existing Utilities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Deep Wells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Useful for depth greater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15’.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Used in confined areas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Adequate effectiveness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 with low permeable 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 soils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737175"/>
            <a:ext cx="91440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Introduction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Project Overview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#1: Precast Concrete Structural System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#2: Virtual Mock-ups for Building Façade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Analysis #3: Implementation of Alternate Dewatering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System Selection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System Sizing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System Mapping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Installation &amp; Scheduling Durations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System Cost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Cost Analysis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#4: Value Engineering </a:t>
            </a:r>
            <a:r>
              <a:rPr lang="en-US" b="1" dirty="0" err="1" smtClean="0"/>
              <a:t>Stormwater</a:t>
            </a:r>
            <a:r>
              <a:rPr lang="en-US" b="1" dirty="0" smtClean="0"/>
              <a:t> Harvesting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Conclusion &amp; Recommendations</a:t>
            </a:r>
            <a:endParaRPr lang="en-US" b="1" dirty="0"/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Acknowledgements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Questions</a:t>
            </a:r>
          </a:p>
          <a:p>
            <a:endParaRPr lang="en-US" dirty="0"/>
          </a:p>
        </p:txBody>
      </p:sp>
      <p:pic>
        <p:nvPicPr>
          <p:cNvPr id="14" name="Picture 13" descr="http://www.griffindewatering.com/dewatering/images/deep_well/DeepWellSoEaM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2753483"/>
            <a:ext cx="4724400" cy="368541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8288000" y="8742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4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8307050" y="1034175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smtClean="0"/>
              <a:t>Size depends on these major aspect: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Site Excavation Dimensions (308’x 96’)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Groundwater Table Depth (approx. 18’)</a:t>
            </a:r>
          </a:p>
          <a:p>
            <a:pPr marL="1200150" lvl="2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Impervious Layer Depth (approx. 70’)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40400" y="3362205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/>
              <a:t>Flow Rate  Calculations and System Sizes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Total </a:t>
            </a:r>
            <a:r>
              <a:rPr lang="en-US" sz="2400" dirty="0"/>
              <a:t>Necessary </a:t>
            </a:r>
            <a:r>
              <a:rPr lang="en-US" sz="2400" dirty="0" smtClean="0"/>
              <a:t>Flow – 0.1793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/s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Number of </a:t>
            </a:r>
            <a:r>
              <a:rPr lang="en-US" sz="2400" dirty="0" smtClean="0"/>
              <a:t>Wells – 7 deep wells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Well Casings/Screens </a:t>
            </a:r>
            <a:r>
              <a:rPr lang="en-US" sz="2400" dirty="0" smtClean="0"/>
              <a:t>Sizing – 12” diameter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Pump </a:t>
            </a:r>
            <a:r>
              <a:rPr lang="en-US" sz="2400" dirty="0" smtClean="0"/>
              <a:t>Size- 6” 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b="1" i="1" dirty="0" smtClean="0"/>
          </a:p>
          <a:p>
            <a:pPr>
              <a:lnSpc>
                <a:spcPct val="150000"/>
              </a:lnSpc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33361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964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System Mapping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5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Installation &amp; Scheduling Durations</a:t>
            </a:r>
            <a:endParaRPr lang="en-US" sz="40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9144000" y="893325"/>
                <a:ext cx="9144000" cy="1495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Use </a:t>
                </a:r>
                <a:r>
                  <a:rPr lang="en-US" sz="2400" dirty="0" err="1" smtClean="0"/>
                  <a:t>Forchheimer’s</a:t>
                </a:r>
                <a:r>
                  <a:rPr lang="en-US" sz="2400" dirty="0" smtClean="0"/>
                  <a:t> equation to place single spot wells and achieve adequate necessary 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𝑄</m:t>
                    </m:r>
                    <m:r>
                      <a:rPr lang="en-US" sz="32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𝜋</m:t>
                        </m:r>
                        <m:r>
                          <a:rPr lang="en-US" sz="3200" i="1">
                            <a:latin typeface="Cambria Math"/>
                          </a:rPr>
                          <m:t>𝑘</m:t>
                        </m:r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𝑤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num>
                      <m:den>
                        <m:func>
                          <m:func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  <m:func>
                          <m:func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/>
                              </a:rPr>
                              <m:t>….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sz="3200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893325"/>
                <a:ext cx="9144000" cy="149592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00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0" y="737175"/>
            <a:ext cx="91440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Introduction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Project Overview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#1: Precast Concrete Structural System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#2: Virtual Mock-ups for Building Façade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Analysis #3: Implementation of Alternate Dewatering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/>
              <a:t>System Selection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/>
              <a:t>System Sizing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>
                <a:solidFill>
                  <a:srgbClr val="C00000"/>
                </a:solidFill>
              </a:rPr>
              <a:t>System Mapping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>
                <a:solidFill>
                  <a:srgbClr val="C00000"/>
                </a:solidFill>
              </a:rPr>
              <a:t>Installation &amp; </a:t>
            </a:r>
            <a:r>
              <a:rPr lang="en-US" b="1" dirty="0" smtClean="0">
                <a:solidFill>
                  <a:srgbClr val="C00000"/>
                </a:solidFill>
              </a:rPr>
              <a:t>Scheduling </a:t>
            </a:r>
            <a:r>
              <a:rPr lang="en-US" b="1" dirty="0">
                <a:solidFill>
                  <a:srgbClr val="C00000"/>
                </a:solidFill>
              </a:rPr>
              <a:t>Durations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/>
              <a:t>System Cost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/>
              <a:t>Cost </a:t>
            </a:r>
            <a:r>
              <a:rPr lang="en-US" b="1" dirty="0" smtClean="0"/>
              <a:t>Analysis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#4: Value Engineering </a:t>
            </a:r>
            <a:r>
              <a:rPr lang="en-US" b="1" dirty="0" err="1" smtClean="0"/>
              <a:t>Stormwater</a:t>
            </a:r>
            <a:r>
              <a:rPr lang="en-US" b="1" dirty="0" smtClean="0"/>
              <a:t> Harvesting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Conclusion &amp; Recommendations</a:t>
            </a:r>
            <a:endParaRPr lang="en-US" b="1" dirty="0"/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Acknowledgements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Questions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000" y="8742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400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4486978"/>
              </p:ext>
            </p:extLst>
          </p:nvPr>
        </p:nvGraphicFramePr>
        <p:xfrm>
          <a:off x="18440400" y="912375"/>
          <a:ext cx="8991600" cy="2940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/>
                <a:gridCol w="2247900"/>
                <a:gridCol w="2247900"/>
                <a:gridCol w="2247900"/>
              </a:tblGrid>
              <a:tr h="56783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DEEP WELL INSTALLATION DURATION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42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Drilling Deep</a:t>
                      </a:r>
                      <a:r>
                        <a:rPr lang="en-US" sz="2000" baseline="0" dirty="0" smtClean="0"/>
                        <a:t> Wells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 wells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well/day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3.5 days</a:t>
                      </a:r>
                      <a:endParaRPr lang="en-US" sz="2000" dirty="0"/>
                    </a:p>
                  </a:txBody>
                  <a:tcPr/>
                </a:tc>
              </a:tr>
              <a:tr h="76825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Pump</a:t>
                      </a:r>
                      <a:r>
                        <a:rPr lang="en-US" sz="2000" baseline="0" dirty="0" smtClean="0"/>
                        <a:t> Equipment Installation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 wells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 min/ well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hr. 45 min.</a:t>
                      </a:r>
                      <a:endParaRPr lang="en-US" sz="2000" dirty="0"/>
                    </a:p>
                  </a:txBody>
                  <a:tcPr/>
                </a:tc>
              </a:tr>
              <a:tr h="76825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Discharge</a:t>
                      </a:r>
                      <a:r>
                        <a:rPr lang="en-US" sz="2000" baseline="0" dirty="0" smtClean="0"/>
                        <a:t> Pipe Installation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612 ft.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400 ft./day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1.53 days</a:t>
                      </a:r>
                      <a:endParaRPr lang="en-US" sz="2000" dirty="0"/>
                    </a:p>
                  </a:txBody>
                  <a:tcPr/>
                </a:tc>
              </a:tr>
              <a:tr h="402420">
                <a:tc gridSpan="3">
                  <a:txBody>
                    <a:bodyPr/>
                    <a:lstStyle/>
                    <a:p>
                      <a:r>
                        <a:rPr lang="en-US" sz="2000" b="1" dirty="0" smtClean="0"/>
                        <a:t>TOTAL</a:t>
                      </a:r>
                      <a:r>
                        <a:rPr lang="en-US" sz="2000" b="1" baseline="0" dirty="0" smtClean="0"/>
                        <a:t> DEWATERING INSTALLATION DURATION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5.25 days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440400" y="41148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Installation occurs as excavation begins, Feb. 27, 2012.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system will run until all tasks below ground water table are complete (expected 143 days)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System demobilization takes  2-3 days.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Total system duration is 150 days.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Dewatering system doesn’t installation doesn’t affect critical path, but will save the lost 2 months due to flooding.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25659" y="1751577"/>
            <a:ext cx="4180681" cy="557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96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964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System Cost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5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Cost Analysis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737175"/>
            <a:ext cx="91440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Introduction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Project Overview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#1: Precast Concrete Structural System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#2: Virtual Mock-ups for Building Façade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Analysis #3: Implementation of Alternate Dewatering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/>
              <a:t>System Selection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/>
              <a:t>System Sizing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/>
              <a:t>System Mapping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/>
              <a:t>Installation &amp; </a:t>
            </a:r>
            <a:r>
              <a:rPr lang="en-US" b="1" dirty="0" smtClean="0"/>
              <a:t>Scheduling </a:t>
            </a:r>
            <a:r>
              <a:rPr lang="en-US" b="1" dirty="0"/>
              <a:t>Durations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>
                <a:solidFill>
                  <a:srgbClr val="C00000"/>
                </a:solidFill>
              </a:rPr>
              <a:t>System Cost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>
                <a:solidFill>
                  <a:srgbClr val="C00000"/>
                </a:solidFill>
              </a:rPr>
              <a:t>Cost </a:t>
            </a:r>
            <a:r>
              <a:rPr lang="en-US" b="1" dirty="0" smtClean="0">
                <a:solidFill>
                  <a:srgbClr val="C00000"/>
                </a:solidFill>
              </a:rPr>
              <a:t>Analysis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#4: Value Engineering </a:t>
            </a:r>
            <a:r>
              <a:rPr lang="en-US" b="1" dirty="0" err="1" smtClean="0"/>
              <a:t>Stormwater</a:t>
            </a:r>
            <a:r>
              <a:rPr lang="en-US" b="1" dirty="0" smtClean="0"/>
              <a:t> Harvesting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Conclusion &amp; Recommendations</a:t>
            </a:r>
            <a:endParaRPr lang="en-US" b="1" dirty="0"/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Acknowledgements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Questions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000" y="8742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400" b="1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6873992"/>
              </p:ext>
            </p:extLst>
          </p:nvPr>
        </p:nvGraphicFramePr>
        <p:xfrm>
          <a:off x="9296400" y="1243012"/>
          <a:ext cx="8839200" cy="536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6611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DEEP WELL SYSTEM COST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11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Equipment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$52,262</a:t>
                      </a:r>
                      <a:endParaRPr lang="en-US" sz="2400" dirty="0"/>
                    </a:p>
                  </a:txBody>
                  <a:tcPr/>
                </a:tc>
              </a:tr>
              <a:tr h="6611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Materials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$3,665</a:t>
                      </a:r>
                      <a:endParaRPr lang="en-US" sz="2400" dirty="0"/>
                    </a:p>
                  </a:txBody>
                  <a:tcPr/>
                </a:tc>
              </a:tr>
              <a:tr h="7336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Rental/Operational</a:t>
                      </a:r>
                      <a:r>
                        <a:rPr lang="en-US" sz="2400" baseline="0" dirty="0" smtClean="0"/>
                        <a:t> Rates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$53,700</a:t>
                      </a:r>
                      <a:endParaRPr lang="en-US" sz="2400" dirty="0"/>
                    </a:p>
                  </a:txBody>
                  <a:tcPr/>
                </a:tc>
              </a:tr>
              <a:tr h="6611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Dewatering Cost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$8,400</a:t>
                      </a:r>
                      <a:endParaRPr lang="en-US" sz="2400" dirty="0"/>
                    </a:p>
                  </a:txBody>
                  <a:tcPr/>
                </a:tc>
              </a:tr>
              <a:tr h="6611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Labor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$247,988</a:t>
                      </a:r>
                      <a:endParaRPr lang="en-US" sz="2400" dirty="0"/>
                    </a:p>
                  </a:txBody>
                  <a:tcPr/>
                </a:tc>
              </a:tr>
              <a:tr h="6611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Overhead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$2,400</a:t>
                      </a:r>
                      <a:endParaRPr lang="en-US" sz="2400" dirty="0"/>
                    </a:p>
                  </a:txBody>
                  <a:tcPr/>
                </a:tc>
              </a:tr>
              <a:tr h="66116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 COST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$390,596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440400" y="1335881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Total Cost of Deep Well System:  </a:t>
            </a:r>
            <a:r>
              <a:rPr lang="en-US" sz="2800" dirty="0" smtClean="0"/>
              <a:t>$390,596</a:t>
            </a:r>
          </a:p>
          <a:p>
            <a:endParaRPr lang="en-US" sz="2800" dirty="0"/>
          </a:p>
          <a:p>
            <a:r>
              <a:rPr lang="en-US" sz="2800" b="1" dirty="0" smtClean="0"/>
              <a:t>Cost of Original Dewatering System:  </a:t>
            </a:r>
            <a:r>
              <a:rPr lang="en-US" sz="2800" dirty="0" smtClean="0"/>
              <a:t>$185,000</a:t>
            </a:r>
          </a:p>
          <a:p>
            <a:endParaRPr lang="en-US" sz="2800" dirty="0"/>
          </a:p>
          <a:p>
            <a:r>
              <a:rPr lang="en-US" sz="2800" b="1" dirty="0" smtClean="0"/>
              <a:t>Total Dewatering Cost with Change Orders:</a:t>
            </a:r>
            <a:r>
              <a:rPr lang="en-US" sz="2800" dirty="0" smtClean="0"/>
              <a:t>  $770,381</a:t>
            </a:r>
          </a:p>
          <a:p>
            <a:endParaRPr lang="en-US" sz="2800" dirty="0"/>
          </a:p>
          <a:p>
            <a:r>
              <a:rPr lang="en-US" sz="2800" b="1" dirty="0" smtClean="0"/>
              <a:t>Turners Projected Productivity Loss:</a:t>
            </a:r>
            <a:r>
              <a:rPr lang="en-US" sz="2800" dirty="0" smtClean="0"/>
              <a:t>  $1.8 million</a:t>
            </a:r>
          </a:p>
          <a:p>
            <a:endParaRPr lang="en-US" sz="2800" dirty="0"/>
          </a:p>
          <a:p>
            <a:r>
              <a:rPr lang="en-US" sz="2800" b="1" dirty="0" smtClean="0"/>
              <a:t>Total Cost Savings of System:</a:t>
            </a:r>
            <a:r>
              <a:rPr lang="en-US" sz="2800" dirty="0" smtClean="0"/>
              <a:t>   $1.4 million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696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0" y="7371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48800" y="23622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/>
              <a:t>Analysis #4: </a:t>
            </a:r>
            <a:r>
              <a:rPr lang="en-US" sz="4800" b="1" dirty="0"/>
              <a:t>Value Engineering </a:t>
            </a:r>
            <a:r>
              <a:rPr lang="en-US" sz="4800" b="1" dirty="0" err="1"/>
              <a:t>Stormwater</a:t>
            </a:r>
            <a:r>
              <a:rPr lang="en-US" sz="4800" b="1" dirty="0"/>
              <a:t> Harvesting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8620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88200" y="1145053"/>
            <a:ext cx="5415756" cy="459280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964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System Overview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5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Proposed Installation Area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737175"/>
            <a:ext cx="91440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Introduction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Project Overview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#1: Precast Concrete Structural System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#2: Virtual Mock-ups for Building Façade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#3: Implementation of Alternate Dewatering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Analysis #4: Value Engineering </a:t>
            </a:r>
            <a:r>
              <a:rPr lang="en-US" b="1" dirty="0" err="1" smtClean="0">
                <a:solidFill>
                  <a:srgbClr val="C00000"/>
                </a:solidFill>
              </a:rPr>
              <a:t>Stormwater</a:t>
            </a:r>
            <a:r>
              <a:rPr lang="en-US" b="1" dirty="0" smtClean="0">
                <a:solidFill>
                  <a:srgbClr val="C00000"/>
                </a:solidFill>
              </a:rPr>
              <a:t> Harvesting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System Overview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Proposed  Installation Area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Cost Savings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Cost of Installation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Cost Analysis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Sustainability  Evaluation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Conclusion &amp; Recommendations</a:t>
            </a:r>
            <a:endParaRPr lang="en-US" b="1" dirty="0"/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Acknowledgements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Questions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000" y="8742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400" b="1" dirty="0" smtClean="0"/>
          </a:p>
        </p:txBody>
      </p:sp>
      <p:pic>
        <p:nvPicPr>
          <p:cNvPr id="13" name="Picture 12" descr="http://www.conteches.com/Portals/0/Images/CONTECH%20Product%20photos/Stormwater%20Management/LID%20Flip%20Book/Rainwater%20Harvesting%20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77925" y="1600200"/>
            <a:ext cx="4193629" cy="4137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296400" y="1105048"/>
            <a:ext cx="4267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5 Underground Metal Cisterns that will hold roughly 250,000 gallons of </a:t>
            </a:r>
            <a:r>
              <a:rPr lang="en-US" sz="2400" dirty="0" err="1" smtClean="0"/>
              <a:t>stormwater</a:t>
            </a:r>
            <a:r>
              <a:rPr lang="en-US" sz="2400" dirty="0" smtClean="0"/>
              <a:t> runoff.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8’ diameter cisterns.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Will store potential grey water, roof run-off water and hardscape run-off water.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Prefiltration</a:t>
            </a:r>
            <a:r>
              <a:rPr lang="en-US" sz="2400" dirty="0" smtClean="0"/>
              <a:t> and pump manhole placed within excavated installation area.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78700" y="1537766"/>
            <a:ext cx="4754562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03381" y="2085975"/>
            <a:ext cx="17621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45799" y="2162175"/>
            <a:ext cx="11906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183475" y="5968692"/>
            <a:ext cx="535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Excavation Dimensions:  160’ x 85</a:t>
            </a:r>
            <a:r>
              <a:rPr lang="en-US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31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964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Cost Savings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5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Cost of Installation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737175"/>
            <a:ext cx="91440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Introduction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Project Overview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#1: Precast Concrete Structural System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#2: Virtual Mock-ups for Building Façade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#3: Implementation of Alternate Dewatering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Analysis #4: Value Engineering </a:t>
            </a:r>
            <a:r>
              <a:rPr lang="en-US" b="1" dirty="0" err="1" smtClean="0">
                <a:solidFill>
                  <a:srgbClr val="C00000"/>
                </a:solidFill>
              </a:rPr>
              <a:t>Stormwater</a:t>
            </a:r>
            <a:r>
              <a:rPr lang="en-US" b="1" dirty="0" smtClean="0">
                <a:solidFill>
                  <a:srgbClr val="C00000"/>
                </a:solidFill>
              </a:rPr>
              <a:t> Harvesting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/>
              <a:t>System Overview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/>
              <a:t>Proposed  Installation Area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>
                <a:solidFill>
                  <a:srgbClr val="C00000"/>
                </a:solidFill>
              </a:rPr>
              <a:t>Cost Savings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>
                <a:solidFill>
                  <a:srgbClr val="C00000"/>
                </a:solidFill>
              </a:rPr>
              <a:t>Cost of Installation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/>
              <a:t>Cost Analysis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/>
              <a:t>Sustainability  </a:t>
            </a:r>
            <a:r>
              <a:rPr lang="en-US" b="1" dirty="0" smtClean="0"/>
              <a:t>Evaluation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Conclusion &amp; Recommendations</a:t>
            </a:r>
            <a:endParaRPr lang="en-US" b="1" dirty="0"/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Acknowledgements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Questions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000" y="8742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400" b="1" dirty="0" smtClean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8149499"/>
              </p:ext>
            </p:extLst>
          </p:nvPr>
        </p:nvGraphicFramePr>
        <p:xfrm>
          <a:off x="18440400" y="1140907"/>
          <a:ext cx="8839200" cy="5592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4732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STORMWATER HARVESTING </a:t>
                      </a:r>
                      <a:r>
                        <a:rPr lang="en-US" sz="2800" baseline="0" dirty="0" smtClean="0"/>
                        <a:t>SYSTEM INSTALLATION COST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047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Demolition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$22,238</a:t>
                      </a:r>
                      <a:endParaRPr lang="en-US" sz="2400" dirty="0"/>
                    </a:p>
                  </a:txBody>
                  <a:tcPr/>
                </a:tc>
              </a:tr>
              <a:tr h="83047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Earthwork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$210,416</a:t>
                      </a:r>
                      <a:endParaRPr lang="en-US" sz="2400" dirty="0"/>
                    </a:p>
                  </a:txBody>
                  <a:tcPr/>
                </a:tc>
              </a:tr>
              <a:tr h="9214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System Installation Fee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$113,000</a:t>
                      </a:r>
                      <a:endParaRPr lang="en-US" sz="2400" dirty="0"/>
                    </a:p>
                  </a:txBody>
                  <a:tcPr/>
                </a:tc>
              </a:tr>
              <a:tr h="830475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Stormwater</a:t>
                      </a:r>
                      <a:r>
                        <a:rPr lang="en-US" sz="2400" dirty="0" smtClean="0"/>
                        <a:t> Harvesting Equipment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$500,725</a:t>
                      </a:r>
                      <a:endParaRPr lang="en-US" sz="2400" dirty="0"/>
                    </a:p>
                  </a:txBody>
                  <a:tcPr/>
                </a:tc>
              </a:tr>
              <a:tr h="83047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Site Improvement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$176,500</a:t>
                      </a:r>
                      <a:endParaRPr lang="en-US" sz="2400" dirty="0"/>
                    </a:p>
                  </a:txBody>
                  <a:tcPr/>
                </a:tc>
              </a:tr>
              <a:tr h="83047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r>
                        <a:rPr lang="en-US" sz="2400" baseline="0" dirty="0" smtClean="0"/>
                        <a:t> STORMWATER HARVESTING COST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$1,999,379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3415" y="888861"/>
            <a:ext cx="8649970" cy="353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3415" y="4800600"/>
            <a:ext cx="3943985" cy="178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8407" y="4800601"/>
            <a:ext cx="4002418" cy="178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31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964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Cost Analysis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5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737175"/>
            <a:ext cx="91440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Introduction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Project Overview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#1: Precast Concrete Structural System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#2: Virtual Mock-ups for Building Façade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#3: Implementation of Alternate Dewatering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Analysis #4: Value Engineering </a:t>
            </a:r>
            <a:r>
              <a:rPr lang="en-US" b="1" dirty="0" err="1" smtClean="0">
                <a:solidFill>
                  <a:srgbClr val="C00000"/>
                </a:solidFill>
              </a:rPr>
              <a:t>Stormwater</a:t>
            </a:r>
            <a:r>
              <a:rPr lang="en-US" b="1" dirty="0" smtClean="0">
                <a:solidFill>
                  <a:srgbClr val="C00000"/>
                </a:solidFill>
              </a:rPr>
              <a:t> Harvesting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/>
              <a:t>System Overview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/>
              <a:t>Proposed  Installation Area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/>
              <a:t>Cost Savings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/>
              <a:t>Cost of Installation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>
                <a:solidFill>
                  <a:srgbClr val="C00000"/>
                </a:solidFill>
              </a:rPr>
              <a:t>Cost Analysis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>
                <a:solidFill>
                  <a:srgbClr val="C00000"/>
                </a:solidFill>
              </a:rPr>
              <a:t>Sustainability  </a:t>
            </a:r>
            <a:r>
              <a:rPr lang="en-US" b="1" dirty="0" smtClean="0">
                <a:solidFill>
                  <a:srgbClr val="C00000"/>
                </a:solidFill>
              </a:rPr>
              <a:t>Evaluation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Conclusion &amp; Recommendations</a:t>
            </a:r>
            <a:endParaRPr lang="en-US" b="1" dirty="0"/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Acknowledgements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Questions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000" y="874216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Water Efficiency</a:t>
            </a:r>
          </a:p>
          <a:p>
            <a:r>
              <a:rPr lang="en-US" sz="2400" b="1" i="1" dirty="0" smtClean="0"/>
              <a:t>Innovative Wastewater Technologies (0 out of 2 points)</a:t>
            </a:r>
          </a:p>
          <a:p>
            <a:r>
              <a:rPr lang="en-US" sz="2400" b="1" dirty="0" smtClean="0"/>
              <a:t>	</a:t>
            </a:r>
            <a:r>
              <a:rPr lang="en-US" sz="2400" dirty="0" smtClean="0"/>
              <a:t>1.) Reduce potable water for sewage by 50%. </a:t>
            </a:r>
            <a:r>
              <a:rPr lang="en-US" sz="2400" b="1" dirty="0" smtClean="0">
                <a:solidFill>
                  <a:srgbClr val="FF0000"/>
                </a:solidFill>
              </a:rPr>
              <a:t>UNATTAINABLE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dirty="0" smtClean="0"/>
              <a:t>2.) Treat 50% of wastewater onsite. </a:t>
            </a:r>
            <a:r>
              <a:rPr lang="en-US" sz="2400" b="1" dirty="0">
                <a:solidFill>
                  <a:srgbClr val="FF0000"/>
                </a:solidFill>
              </a:rPr>
              <a:t>UNATTAINABLE</a:t>
            </a:r>
            <a:endParaRPr lang="en-US" sz="2400" dirty="0" smtClean="0"/>
          </a:p>
          <a:p>
            <a:endParaRPr lang="en-US" sz="2400" b="1" dirty="0"/>
          </a:p>
          <a:p>
            <a:r>
              <a:rPr lang="en-US" sz="2400" b="1" i="1" dirty="0" smtClean="0"/>
              <a:t>Water Use Reduction (2 out of 4 points)</a:t>
            </a:r>
          </a:p>
          <a:p>
            <a:endParaRPr lang="en-US" sz="2400" b="1" dirty="0" smtClean="0"/>
          </a:p>
          <a:p>
            <a:r>
              <a:rPr lang="en-US" sz="2400" dirty="0" smtClean="0"/>
              <a:t>	1.) Reduce water consumption to 40%. </a:t>
            </a:r>
            <a:r>
              <a:rPr lang="en-US" sz="2400" b="1" dirty="0" smtClean="0">
                <a:solidFill>
                  <a:srgbClr val="FF0000"/>
                </a:solidFill>
              </a:rPr>
              <a:t>UNATTAINABLE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Waster Reduction Percentage: </a:t>
            </a:r>
            <a:r>
              <a:rPr lang="en-US" sz="2400" dirty="0" smtClean="0"/>
              <a:t>2.23%  (Total of 33.23%)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49900" y="1853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Sustainability Evaluation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296400" y="860286"/>
            <a:ext cx="853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Potential Cost Savings: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Annual Savings with Typical Rainfall:    </a:t>
            </a:r>
            <a:r>
              <a:rPr lang="en-US" sz="2800" dirty="0" smtClean="0"/>
              <a:t>$455,360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Annual Savings with Max. Rainfall: 	  </a:t>
            </a:r>
            <a:r>
              <a:rPr lang="en-US" sz="2800" dirty="0" smtClean="0"/>
              <a:t>$459,335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21 Year Total Cost Savings:    </a:t>
            </a:r>
            <a:r>
              <a:rPr lang="en-US" sz="2800" dirty="0" smtClean="0"/>
              <a:t>$9,562,568</a:t>
            </a:r>
          </a:p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Total Cost of </a:t>
            </a:r>
            <a:r>
              <a:rPr lang="en-US" sz="2800" b="1" dirty="0" err="1" smtClean="0"/>
              <a:t>Stormwater</a:t>
            </a:r>
            <a:r>
              <a:rPr lang="en-US" sz="2800" b="1" dirty="0" smtClean="0"/>
              <a:t> Harvesting System:  </a:t>
            </a:r>
            <a:r>
              <a:rPr lang="en-US" sz="2800" dirty="0" smtClean="0"/>
              <a:t>approx. $2 million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smtClean="0"/>
              <a:t>Pay off Period</a:t>
            </a:r>
            <a:r>
              <a:rPr lang="en-US" sz="2800" dirty="0" smtClean="0"/>
              <a:t>:  4.5 Years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631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964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Building Overview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5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Project Participants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296400" y="737175"/>
            <a:ext cx="8991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Building:</a:t>
            </a:r>
            <a:r>
              <a:rPr lang="en-US" sz="2400" dirty="0" smtClean="0"/>
              <a:t>  The Maryland Public Health Laboratories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Building Location:  </a:t>
            </a:r>
            <a:r>
              <a:rPr lang="en-US" sz="2400" dirty="0" smtClean="0"/>
              <a:t>Lot-4 on the Science + Technology Park at Johns Hopkins University, Baltimore, MD.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Building Size: </a:t>
            </a:r>
            <a:r>
              <a:rPr lang="en-US" sz="2400" dirty="0" smtClean="0"/>
              <a:t>234,046 Gross S.F.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Number of Stories:  </a:t>
            </a:r>
            <a:r>
              <a:rPr lang="en-US" sz="2400" dirty="0" smtClean="0"/>
              <a:t>6 Stories + 2 Story Mechanical Penthouse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Occupancy/Function Type:  </a:t>
            </a:r>
            <a:r>
              <a:rPr lang="en-US" sz="2400" dirty="0" smtClean="0"/>
              <a:t>Offices &amp; Medical Research Laboratories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Project Cost:  </a:t>
            </a:r>
            <a:r>
              <a:rPr lang="en-US" sz="2400" dirty="0" smtClean="0"/>
              <a:t>$111,400,000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Dates of Construction:  </a:t>
            </a:r>
            <a:r>
              <a:rPr lang="en-US" sz="2400" dirty="0" smtClean="0"/>
              <a:t>December 19,  2011-  April 19, 2014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Project Delivery Method:  </a:t>
            </a:r>
            <a:r>
              <a:rPr lang="en-US" sz="2400" dirty="0" smtClean="0"/>
              <a:t>Design Build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Contract Type: </a:t>
            </a:r>
            <a:r>
              <a:rPr lang="en-US" sz="2400" dirty="0" smtClean="0"/>
              <a:t>Lump Sun </a:t>
            </a:r>
            <a:r>
              <a:rPr lang="en-US" sz="2400" dirty="0" err="1" smtClean="0"/>
              <a:t>CMc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440400" y="893325"/>
            <a:ext cx="899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Developer:  </a:t>
            </a:r>
            <a:r>
              <a:rPr lang="en-US" sz="2400" dirty="0" smtClean="0"/>
              <a:t>Forest City-New East Baltimore Partnership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Owner:  </a:t>
            </a:r>
            <a:r>
              <a:rPr lang="en-US" sz="2400" dirty="0" smtClean="0"/>
              <a:t>Maryland Economic Development Corporation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Occupants:  </a:t>
            </a:r>
            <a:r>
              <a:rPr lang="en-US" sz="2400" dirty="0" smtClean="0"/>
              <a:t>The Maryland Department of Health &amp; Mental Hygiene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Building Designer:  </a:t>
            </a:r>
            <a:r>
              <a:rPr lang="en-US" sz="2400" dirty="0" smtClean="0"/>
              <a:t>HDR, Inc.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Project Management:</a:t>
            </a:r>
            <a:r>
              <a:rPr lang="en-US" sz="2400" dirty="0" smtClean="0"/>
              <a:t>	  Jacobs Engineering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General Contractor:</a:t>
            </a: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dirty="0" smtClean="0"/>
              <a:t>Turner Construction Co.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images.businessweek.com/ss/09/10/1001_worlds_best_companies_2009/image/028_jacob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59450" y="4863642"/>
            <a:ext cx="3027012" cy="17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ahe-il.com/IAHE%20Membership_files/logos/HDR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69800" y="5346469"/>
            <a:ext cx="1969478" cy="8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2.gstatic.com/images?q=tbn:ANd9GcTTApIAlpHFu4VJC0g_Rj9H_-MoNv6gtrOigy5c9lb4NDCOuUN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40800" y="5262327"/>
            <a:ext cx="3094849" cy="8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574" y="737175"/>
            <a:ext cx="911542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/>
              <a:t>Introduction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>
                <a:solidFill>
                  <a:srgbClr val="C00000"/>
                </a:solidFill>
              </a:rPr>
              <a:t>Project Overview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>
                <a:solidFill>
                  <a:srgbClr val="C00000"/>
                </a:solidFill>
              </a:rPr>
              <a:t>Building Overview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>
                <a:solidFill>
                  <a:srgbClr val="C00000"/>
                </a:solidFill>
              </a:rPr>
              <a:t>Project Participants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/>
              <a:t>Building Location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/>
              <a:t>Construction Site Plan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/>
              <a:t>Analysis #1: Precast Concrete Structural System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/>
              <a:t>Analysis #2: Virtual Mock-ups for Building Façade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/>
              <a:t>Analysis #3: Implementation of Alternate Dewatering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/>
              <a:t>Analysis #4: Value Engineering </a:t>
            </a:r>
            <a:r>
              <a:rPr lang="en-US" sz="2000" b="1" dirty="0" err="1" smtClean="0"/>
              <a:t>Stormwater</a:t>
            </a:r>
            <a:r>
              <a:rPr lang="en-US" sz="2000" b="1" dirty="0" smtClean="0"/>
              <a:t> Harvesting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/>
              <a:t>Conclusion &amp; Recommendations</a:t>
            </a:r>
            <a:endParaRPr lang="en-US" sz="2000" b="1" dirty="0"/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/>
              <a:t>Acknowledgements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65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964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Conclusion &amp; Recommendations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5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737175"/>
            <a:ext cx="91440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Introduction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Project Overview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#1: Precast Concrete Structural System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#2: Virtual Mock-ups for Building Façade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#3: Implementation of Alternate Dewatering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#4: Value Engineering </a:t>
            </a:r>
            <a:r>
              <a:rPr lang="en-US" b="1" dirty="0" err="1" smtClean="0"/>
              <a:t>Stormwater</a:t>
            </a:r>
            <a:r>
              <a:rPr lang="en-US" b="1" dirty="0" smtClean="0"/>
              <a:t> Harvesting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Conclusion &amp; Recommendations</a:t>
            </a:r>
            <a:endParaRPr lang="en-US" b="1" dirty="0">
              <a:solidFill>
                <a:srgbClr val="C00000"/>
              </a:solidFill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Acknowledgements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Questions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000" y="8742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4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296400" y="1105048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Analysis #1: Precast Concrete Structural System</a:t>
            </a:r>
          </a:p>
          <a:p>
            <a:endParaRPr lang="en-US" sz="2400" b="1" dirty="0"/>
          </a:p>
          <a:p>
            <a:r>
              <a:rPr lang="en-US" sz="2400" b="1" dirty="0" smtClean="0"/>
              <a:t>COST SAVINGS: </a:t>
            </a:r>
            <a:r>
              <a:rPr lang="en-US" sz="2400" dirty="0"/>
              <a:t>$535,598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SCHEDULE SAVINGS:    </a:t>
            </a:r>
            <a:r>
              <a:rPr lang="en-US" sz="2400" dirty="0" smtClean="0"/>
              <a:t>2 weeks</a:t>
            </a:r>
          </a:p>
          <a:p>
            <a:endParaRPr lang="en-US" sz="2400" b="1" dirty="0"/>
          </a:p>
          <a:p>
            <a:r>
              <a:rPr lang="en-US" sz="2400" b="1" dirty="0" smtClean="0"/>
              <a:t>INCREASED SAFETY</a:t>
            </a:r>
          </a:p>
          <a:p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440400" y="1105048"/>
            <a:ext cx="876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Analysis #2: Virtual Mock-ups for Building Façade Systems</a:t>
            </a:r>
          </a:p>
          <a:p>
            <a:endParaRPr lang="en-US" sz="2400" b="1" dirty="0"/>
          </a:p>
          <a:p>
            <a:r>
              <a:rPr lang="en-US" sz="2400" b="1" dirty="0" smtClean="0"/>
              <a:t>COST SAVINGS:  </a:t>
            </a:r>
            <a:r>
              <a:rPr lang="en-US" sz="2400" dirty="0" smtClean="0"/>
              <a:t>$</a:t>
            </a:r>
            <a:r>
              <a:rPr lang="en-US" sz="2400" dirty="0"/>
              <a:t>84,870 - $91,710 </a:t>
            </a:r>
            <a:endParaRPr lang="en-US" sz="2400" dirty="0" smtClean="0"/>
          </a:p>
          <a:p>
            <a:endParaRPr lang="en-US" sz="2400" b="1" dirty="0"/>
          </a:p>
          <a:p>
            <a:r>
              <a:rPr lang="en-US" sz="2400" b="1" dirty="0" smtClean="0"/>
              <a:t>SCHEDULE SAVINGS:  </a:t>
            </a:r>
            <a:r>
              <a:rPr lang="en-US" sz="2400" dirty="0" smtClean="0"/>
              <a:t>2-4 days</a:t>
            </a:r>
          </a:p>
          <a:p>
            <a:endParaRPr lang="en-US" sz="2400" b="1" dirty="0"/>
          </a:p>
          <a:p>
            <a:r>
              <a:rPr lang="en-US" sz="2400" b="1" smtClean="0"/>
              <a:t>INCREASED PRODUCT QUALITY</a:t>
            </a:r>
            <a:endParaRPr lang="en-US" sz="2400" b="1" dirty="0" smtClean="0"/>
          </a:p>
          <a:p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SAFTEY SAFETY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477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964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Conclusion &amp; Recommendations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5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737175"/>
            <a:ext cx="91440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Introduction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Project Overview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#1: Precast Concrete Structural System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#2: Virtual Mock-ups for Building Façade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#3: Implementation of Alternate Dewatering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#4: Value Engineering </a:t>
            </a:r>
            <a:r>
              <a:rPr lang="en-US" b="1" dirty="0" err="1" smtClean="0"/>
              <a:t>Stormwater</a:t>
            </a:r>
            <a:r>
              <a:rPr lang="en-US" b="1" dirty="0" smtClean="0"/>
              <a:t> Harvesting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Conclusion &amp; Recommendations</a:t>
            </a:r>
            <a:endParaRPr lang="en-US" b="1" dirty="0">
              <a:solidFill>
                <a:srgbClr val="C00000"/>
              </a:solidFill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Acknowledgements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Questions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000" y="8742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4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296400" y="1105048"/>
            <a:ext cx="8763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Analysis #3: Implementation of Alternate Dewatering System</a:t>
            </a:r>
          </a:p>
          <a:p>
            <a:endParaRPr lang="en-US" sz="2400" b="1" dirty="0"/>
          </a:p>
          <a:p>
            <a:r>
              <a:rPr lang="en-US" sz="2400" b="1" dirty="0" smtClean="0"/>
              <a:t>COST SAVINGS</a:t>
            </a:r>
            <a:r>
              <a:rPr lang="en-US" sz="2400" b="1" dirty="0"/>
              <a:t>: </a:t>
            </a:r>
            <a:r>
              <a:rPr lang="en-US" sz="2400" b="1" dirty="0" smtClean="0"/>
              <a:t> </a:t>
            </a:r>
            <a:r>
              <a:rPr lang="en-US" sz="2400" dirty="0" smtClean="0"/>
              <a:t>$1,400,000</a:t>
            </a:r>
          </a:p>
          <a:p>
            <a:endParaRPr lang="en-US" sz="2400" b="1" dirty="0"/>
          </a:p>
          <a:p>
            <a:r>
              <a:rPr lang="en-US" sz="2400" b="1" dirty="0" smtClean="0"/>
              <a:t>SCHEDULE SAVINGS:  </a:t>
            </a:r>
            <a:r>
              <a:rPr lang="en-US" sz="2400" dirty="0" smtClean="0"/>
              <a:t>2 months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NO MATERIAL AND PROPERTY DAMAGE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440400" y="1105048"/>
            <a:ext cx="8763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Analysis #4 Value Engineering </a:t>
            </a:r>
            <a:r>
              <a:rPr lang="en-US" sz="3200" b="1" dirty="0" err="1" smtClean="0"/>
              <a:t>Stormwater</a:t>
            </a:r>
            <a:r>
              <a:rPr lang="en-US" sz="3200" b="1" dirty="0" smtClean="0"/>
              <a:t> Harvesting System</a:t>
            </a:r>
          </a:p>
          <a:p>
            <a:endParaRPr lang="en-US" sz="2400" b="1" dirty="0"/>
          </a:p>
          <a:p>
            <a:r>
              <a:rPr lang="en-US" sz="2400" b="1" dirty="0" smtClean="0"/>
              <a:t>COST OF INSTALLATION:  </a:t>
            </a:r>
            <a:r>
              <a:rPr lang="en-US" sz="2400" dirty="0" smtClean="0"/>
              <a:t>$2,000,000</a:t>
            </a:r>
          </a:p>
          <a:p>
            <a:endParaRPr lang="en-US" sz="2400" b="1" dirty="0"/>
          </a:p>
          <a:p>
            <a:r>
              <a:rPr lang="en-US" sz="2400" b="1" dirty="0" smtClean="0"/>
              <a:t>ANNUAL COST SAVINGS:  </a:t>
            </a:r>
            <a:r>
              <a:rPr lang="en-US" sz="2400" dirty="0" smtClean="0"/>
              <a:t>$455,000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PAY OFF PERIOD:  </a:t>
            </a:r>
            <a:r>
              <a:rPr lang="en-US" sz="2400" dirty="0" smtClean="0"/>
              <a:t>4.5 years</a:t>
            </a:r>
            <a:endParaRPr lang="en-US" sz="2400" dirty="0"/>
          </a:p>
          <a:p>
            <a:endParaRPr lang="en-US" sz="2400" b="1" dirty="0" smtClean="0"/>
          </a:p>
          <a:p>
            <a:r>
              <a:rPr lang="en-US" sz="2400" b="1" dirty="0" smtClean="0"/>
              <a:t>ADDITIONAL WORK DURATION:  </a:t>
            </a:r>
            <a:r>
              <a:rPr lang="en-US" sz="2400" dirty="0" smtClean="0"/>
              <a:t>1.5 months</a:t>
            </a:r>
          </a:p>
          <a:p>
            <a:endParaRPr lang="en-US" sz="2400" b="1" dirty="0"/>
          </a:p>
          <a:p>
            <a:r>
              <a:rPr lang="en-US" sz="2400" b="1" dirty="0" smtClean="0"/>
              <a:t>NO LEED POINTS ABLE TO BE ACQUIRED </a:t>
            </a:r>
          </a:p>
          <a:p>
            <a:endParaRPr lang="en-US" sz="2400" b="1" dirty="0"/>
          </a:p>
          <a:p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465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964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000" y="8742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400" b="1" dirty="0" smtClean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911033" y="120165"/>
            <a:ext cx="5272854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Academic Acknowledgments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Penn State Architectural Engineering Faculty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Dr. Robert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Leicht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CM Thesis Advisor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Industry Acknowledgments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Jacobs Engineering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743055" y="2035314"/>
            <a:ext cx="36088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Turner Construction Company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852061" y="2370892"/>
            <a:ext cx="129554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HDR, Inc.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643923" y="2590800"/>
            <a:ext cx="571182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Special Thanks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Ahmad Hamid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Jacobs Engineering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Brian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Temme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Jacobs Engineering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Thomas Stevenson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Jacobs Engineering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Grace Wang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Jacobs Engineering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Dana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Rumpulla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Turner Construction Co.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Corretta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Bennett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Turner Construction Co.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Justin Beaver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Griffin Dewatering Co.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Andreas Phelps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Balfour Beatty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Mitch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Cormelius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Mortenson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Construction Co.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Reno Russell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Bigge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Crane and Rigging Co.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Joe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Hockberger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Mersino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Dewatering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Jordan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Kahlenberg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Contech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Engineering Solutions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Ken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Dombroski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Contech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Engineering Solutions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9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0" y="7371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48800" y="2362200"/>
            <a:ext cx="8534400" cy="10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/>
              <a:t>QUESTIONS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4908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964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Building Location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5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Construction Site Plan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144000" y="7371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0" y="89332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574" y="737175"/>
            <a:ext cx="911542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/>
              <a:t>Introduction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>
                <a:solidFill>
                  <a:srgbClr val="C00000"/>
                </a:solidFill>
              </a:rPr>
              <a:t>Project Overview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/>
              <a:t>Building Overview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/>
              <a:t>Project Participants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>
                <a:solidFill>
                  <a:srgbClr val="C00000"/>
                </a:solidFill>
              </a:rPr>
              <a:t>Building Location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>
                <a:solidFill>
                  <a:srgbClr val="C00000"/>
                </a:solidFill>
              </a:rPr>
              <a:t>Construction Site Plan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/>
              <a:t>Analysis #1: Precast Concrete Structural System 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/>
              <a:t>Analysis #2: Virtual Mock-ups for Building Façade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/>
              <a:t>Analysis #3: Implementation of Alternate Dewatering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/>
              <a:t>Analysis #4: Value Engineering </a:t>
            </a:r>
            <a:r>
              <a:rPr lang="en-US" sz="2000" b="1" dirty="0" err="1" smtClean="0"/>
              <a:t>Stormwater</a:t>
            </a:r>
            <a:r>
              <a:rPr lang="en-US" sz="2000" b="1" dirty="0" smtClean="0"/>
              <a:t> Harvesting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/>
              <a:t>Conclusion &amp; Recommendations</a:t>
            </a:r>
            <a:endParaRPr lang="en-US" sz="2000" b="1" dirty="0"/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/>
              <a:t>Acknowledgements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sz="2000" b="1" dirty="0" smtClean="0"/>
              <a:t>Questions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1356" y="4421664"/>
            <a:ext cx="6034087" cy="2204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51354" y="3974494"/>
            <a:ext cx="603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1710 Ashland Avenue, Baltimore, Maryland, United States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1763960" y="912375"/>
            <a:ext cx="4208879" cy="2931404"/>
            <a:chOff x="11763960" y="912375"/>
            <a:chExt cx="4208879" cy="293140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960" y="912375"/>
              <a:ext cx="4208879" cy="29314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 rot="21415790">
              <a:off x="13106400" y="2403478"/>
              <a:ext cx="1447800" cy="50040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54165" y="1383506"/>
            <a:ext cx="7846150" cy="4611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 rot="21423810">
            <a:off x="24003000" y="2895600"/>
            <a:ext cx="1828800" cy="102706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433871">
            <a:off x="21310893" y="3956588"/>
            <a:ext cx="4597108" cy="13595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21259372">
            <a:off x="23495147" y="5029200"/>
            <a:ext cx="228600" cy="228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elay 19"/>
          <p:cNvSpPr/>
          <p:nvPr/>
        </p:nvSpPr>
        <p:spPr>
          <a:xfrm rot="16000289">
            <a:off x="22643319" y="1893182"/>
            <a:ext cx="1960697" cy="5033988"/>
          </a:xfrm>
          <a:prstGeom prst="flowChartDelay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1360259">
            <a:off x="23977892" y="5334000"/>
            <a:ext cx="1244308" cy="304800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8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0" y="7371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48800" y="264417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Analysis #1: Precast Concrete Structural System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6072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964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Precast Concrete System Overview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5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Structural System Breakdown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296400" y="893325"/>
            <a:ext cx="8991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8</a:t>
            </a:r>
            <a:r>
              <a:rPr lang="en-US" sz="2400" b="1" dirty="0" smtClean="0"/>
              <a:t>” </a:t>
            </a:r>
            <a:r>
              <a:rPr lang="en-US" sz="2400" b="1" dirty="0" err="1" smtClean="0"/>
              <a:t>Hollowcore</a:t>
            </a:r>
            <a:r>
              <a:rPr lang="en-US" sz="2400" b="1" dirty="0" smtClean="0"/>
              <a:t> Plank Slab System with 2” topping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2 hour fire rating -  IBC 2009 &amp; NFPA Standard No. 1</a:t>
            </a:r>
            <a:endParaRPr lang="en-US" sz="2400" dirty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/>
              <a:t>Precast Concrete Structural Beams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Original steel reinforcement layout. (1-1/2”)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/>
              <a:t>Precast Concrete Columns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Original steel reinforcement layout (Depends on concrete  column)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40400" y="893325"/>
            <a:ext cx="8991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Building Slab sectioned into plank dimensions 4’x32’ &amp; 4’x36’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Cutting the slab necessary to meet irregular building perimeter.</a:t>
            </a:r>
            <a:endParaRPr lang="en-US" sz="2400" dirty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Beams produced to match the beam schedule provided.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Long beams were divided into parts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Columns produced combining multiple columns within column schedule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54’ in height max. </a:t>
            </a:r>
          </a:p>
          <a:p>
            <a:pPr lvl="1"/>
            <a:r>
              <a:rPr lang="en-US" sz="2400" dirty="0" smtClean="0"/>
              <a:t>    (necessary for delivery </a:t>
            </a:r>
          </a:p>
          <a:p>
            <a:pPr lvl="1"/>
            <a:r>
              <a:rPr lang="en-US" sz="2400" dirty="0" smtClean="0"/>
              <a:t>     and erection)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Splicing occurs at slab </a:t>
            </a:r>
          </a:p>
          <a:p>
            <a:pPr lvl="1"/>
            <a:r>
              <a:rPr lang="en-US" sz="2400" dirty="0" smtClean="0"/>
              <a:t>    connections.</a:t>
            </a:r>
          </a:p>
          <a:p>
            <a:pPr lvl="1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737175"/>
            <a:ext cx="91440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Introduction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Project Overview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Analysis #1: Precast Concrete Structural System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Precast Concrete System Overview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Structural System Breakdown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Sequencing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Schedule Impacts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Cost of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Cost Analysis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#2: Virtual Mock-ups for Building Façade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#3: Implementation of Alternate Dewatering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#4: Value Engineering </a:t>
            </a:r>
            <a:r>
              <a:rPr lang="en-US" b="1" dirty="0" err="1" smtClean="0"/>
              <a:t>Stormwater</a:t>
            </a:r>
            <a:r>
              <a:rPr lang="en-US" b="1" dirty="0" smtClean="0"/>
              <a:t> Harvesting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Conclusion &amp; Recommendations</a:t>
            </a:r>
            <a:endParaRPr lang="en-US" b="1" dirty="0"/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Acknowledgements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Questions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9800" y="3863816"/>
            <a:ext cx="2895600" cy="2781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3863816"/>
            <a:ext cx="4012246" cy="2781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164800" y="3362139"/>
            <a:ext cx="3657600" cy="3283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658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964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Sequencing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5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Schedule Impact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144000" y="893325"/>
            <a:ext cx="9144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i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Beams/columns and hollow core planks produced simultaneously.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Total Production Duration: 222 days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75% of production complete before installation. (Begin June 25, 2011)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b="1" dirty="0" smtClean="0"/>
          </a:p>
          <a:p>
            <a:r>
              <a:rPr lang="en-US" sz="2800" b="1" i="1" dirty="0" smtClean="0"/>
              <a:t>Construction</a:t>
            </a:r>
            <a:endParaRPr lang="en-US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Columns erected  by column lines from west to east and from north to south.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Beam erection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Connect to beams by grouting them to hunches.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Hollow core plank installation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Place shoring during lifts.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0" y="737175"/>
            <a:ext cx="91440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Introduction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Project Overview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Analysis #1: Precast Concrete Structural System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Precast Concrete System Overview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Structural System Breakdown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Sequencing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Schedule Impacts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Cost of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Cost Analysis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#2: Virtual Mock-ups for Building Façade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#3: Implementation of Alternate Dewatering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#4: Value Engineering </a:t>
            </a:r>
            <a:r>
              <a:rPr lang="en-US" b="1" dirty="0" err="1" smtClean="0"/>
              <a:t>Stormwater</a:t>
            </a:r>
            <a:r>
              <a:rPr lang="en-US" b="1" dirty="0" smtClean="0"/>
              <a:t> Harvesting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Conclusion &amp; Recommendations</a:t>
            </a:r>
            <a:endParaRPr lang="en-US" b="1" dirty="0"/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Acknowledgements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Questions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3396083"/>
              </p:ext>
            </p:extLst>
          </p:nvPr>
        </p:nvGraphicFramePr>
        <p:xfrm>
          <a:off x="18440400" y="893325"/>
          <a:ext cx="8763000" cy="257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5135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PRECAST</a:t>
                      </a:r>
                      <a:r>
                        <a:rPr lang="en-US" sz="2800" baseline="0" dirty="0" smtClean="0"/>
                        <a:t> STRUCTURAL SYSTEM ERECTION DURATION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35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Structural</a:t>
                      </a:r>
                      <a:r>
                        <a:rPr lang="en-US" baseline="0" dirty="0" smtClean="0"/>
                        <a:t> Member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Members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Erection</a:t>
                      </a:r>
                      <a:r>
                        <a:rPr lang="en-US" baseline="0" dirty="0" smtClean="0"/>
                        <a:t> Rate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Erection</a:t>
                      </a:r>
                      <a:r>
                        <a:rPr lang="en-US" baseline="0" dirty="0" smtClean="0"/>
                        <a:t> Duration</a:t>
                      </a:r>
                      <a:endParaRPr lang="en-US" b="1" dirty="0"/>
                    </a:p>
                  </a:txBody>
                  <a:tcPr/>
                </a:tc>
              </a:tr>
              <a:tr h="513534">
                <a:tc>
                  <a:txBody>
                    <a:bodyPr/>
                    <a:lstStyle/>
                    <a:p>
                      <a:r>
                        <a:rPr lang="en-US" dirty="0" smtClean="0"/>
                        <a:t>Beams/Columns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r>
                        <a:rPr lang="en-US" baseline="0" dirty="0" smtClean="0"/>
                        <a:t> min./member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41.6 days</a:t>
                      </a:r>
                      <a:endParaRPr lang="en-US" dirty="0"/>
                    </a:p>
                  </a:txBody>
                  <a:tcPr/>
                </a:tc>
              </a:tr>
              <a:tr h="513534">
                <a:tc>
                  <a:txBody>
                    <a:bodyPr/>
                    <a:lstStyle/>
                    <a:p>
                      <a:r>
                        <a:rPr lang="en-US" dirty="0" smtClean="0"/>
                        <a:t>Hollow Core Planks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min./member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38.2 days</a:t>
                      </a:r>
                      <a:endParaRPr lang="en-US" dirty="0"/>
                    </a:p>
                  </a:txBody>
                  <a:tcPr/>
                </a:tc>
              </a:tr>
              <a:tr h="513534">
                <a:tc>
                  <a:txBody>
                    <a:bodyPr/>
                    <a:lstStyle/>
                    <a:p>
                      <a:r>
                        <a:rPr lang="en-US" dirty="0" smtClean="0"/>
                        <a:t>TOTAL 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79.8</a:t>
                      </a:r>
                      <a:r>
                        <a:rPr lang="en-US" baseline="0" dirty="0" smtClean="0"/>
                        <a:t> ~ 80 days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440400" y="3508622"/>
            <a:ext cx="8686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Structural Members grouted and connected between picks.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Hoist block remains the same, do not need to account for additional time.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sz="2800" b="1" dirty="0" smtClean="0"/>
              <a:t>Original Baseline Schedule: 97 work days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Potential Schedule Savings: 17 days (3.4 weeks)</a:t>
            </a:r>
          </a:p>
          <a:p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081968"/>
              </p:ext>
            </p:extLst>
          </p:nvPr>
        </p:nvGraphicFramePr>
        <p:xfrm>
          <a:off x="9296400" y="893324"/>
          <a:ext cx="8839200" cy="1802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42817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PRECAST</a:t>
                      </a:r>
                      <a:r>
                        <a:rPr lang="en-US" sz="2800" baseline="0" dirty="0" smtClean="0"/>
                        <a:t> STRUCTURAL SYSTEM PRODUCTION DURATION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817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Structural Member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Quantity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Production Rate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Production</a:t>
                      </a:r>
                      <a:r>
                        <a:rPr lang="en-US" b="1" baseline="0" dirty="0" smtClean="0"/>
                        <a:t> Duration</a:t>
                      </a:r>
                      <a:endParaRPr lang="en-US" b="1" dirty="0"/>
                    </a:p>
                  </a:txBody>
                  <a:tcPr/>
                </a:tc>
              </a:tr>
              <a:tr h="428179">
                <a:tc>
                  <a:txBody>
                    <a:bodyPr/>
                    <a:lstStyle/>
                    <a:p>
                      <a:r>
                        <a:rPr lang="en-US" dirty="0" smtClean="0"/>
                        <a:t>Hollow Core Planks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222</a:t>
                      </a:r>
                      <a:r>
                        <a:rPr lang="en-US" baseline="0" dirty="0" smtClean="0"/>
                        <a:t> days</a:t>
                      </a:r>
                      <a:endParaRPr lang="en-US" dirty="0"/>
                    </a:p>
                  </a:txBody>
                  <a:tcPr/>
                </a:tc>
              </a:tr>
              <a:tr h="428179">
                <a:tc>
                  <a:txBody>
                    <a:bodyPr/>
                    <a:lstStyle/>
                    <a:p>
                      <a:r>
                        <a:rPr lang="en-US" dirty="0" smtClean="0"/>
                        <a:t>Beams/Columns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50/day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36.75 days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58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964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Cost of System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5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Cost Analysis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737175"/>
            <a:ext cx="91440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Introduction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Project Overview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Analysis #1: Precast Concrete Structural System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Precast Concrete System Overview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Structural System Breakdown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Sequencing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Schedule Impact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Cost of System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Cost Analysis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#2: Virtual Mock-ups for Building Façade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#3: Implementation of Alternate Dewatering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#4: Value Engineering </a:t>
            </a:r>
            <a:r>
              <a:rPr lang="en-US" b="1" dirty="0" err="1" smtClean="0"/>
              <a:t>Stormwater</a:t>
            </a:r>
            <a:r>
              <a:rPr lang="en-US" b="1" dirty="0" smtClean="0"/>
              <a:t> Harvesting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Conclusion &amp; Recommendations</a:t>
            </a:r>
            <a:endParaRPr lang="en-US" b="1" dirty="0"/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Acknowledgements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Questions</a:t>
            </a: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360889"/>
              </p:ext>
            </p:extLst>
          </p:nvPr>
        </p:nvGraphicFramePr>
        <p:xfrm>
          <a:off x="18449923" y="931424"/>
          <a:ext cx="8753476" cy="3015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6738"/>
                <a:gridCol w="4376738"/>
              </a:tblGrid>
              <a:tr h="4995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TOTAL</a:t>
                      </a:r>
                      <a:r>
                        <a:rPr lang="en-US" sz="2800" baseline="0" dirty="0" smtClean="0"/>
                        <a:t> SYSTEM COSTS (based on source)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9515">
                <a:tc gridSpan="2">
                  <a:txBody>
                    <a:bodyPr/>
                    <a:lstStyle/>
                    <a:p>
                      <a:r>
                        <a:rPr lang="en-US" sz="2400" b="1" i="1" dirty="0" smtClean="0"/>
                        <a:t>Original</a:t>
                      </a:r>
                      <a:r>
                        <a:rPr lang="en-US" sz="2400" b="1" i="1" baseline="0" dirty="0" smtClean="0"/>
                        <a:t> Design – Cast in Place</a:t>
                      </a:r>
                      <a:endParaRPr lang="en-US" sz="2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95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Jacobs</a:t>
                      </a:r>
                      <a:r>
                        <a:rPr lang="en-US" sz="2400" baseline="0" dirty="0" smtClean="0"/>
                        <a:t> Cost Estimate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$7,168,807</a:t>
                      </a:r>
                      <a:endParaRPr lang="en-US" sz="2400" dirty="0"/>
                    </a:p>
                  </a:txBody>
                  <a:tcPr/>
                </a:tc>
              </a:tr>
              <a:tr h="4995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Turner Pay Application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$6,835,598</a:t>
                      </a:r>
                      <a:endParaRPr lang="en-US" sz="2400" dirty="0"/>
                    </a:p>
                  </a:txBody>
                  <a:tcPr/>
                </a:tc>
              </a:tr>
              <a:tr h="499515">
                <a:tc gridSpan="2">
                  <a:txBody>
                    <a:bodyPr/>
                    <a:lstStyle/>
                    <a:p>
                      <a:r>
                        <a:rPr lang="en-US" sz="2400" b="1" i="1" dirty="0" smtClean="0"/>
                        <a:t>Proposed Design</a:t>
                      </a:r>
                      <a:r>
                        <a:rPr lang="en-US" sz="2400" b="1" i="1" baseline="0" dirty="0" smtClean="0"/>
                        <a:t> – Precast Concrete</a:t>
                      </a:r>
                      <a:endParaRPr lang="en-US" sz="2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95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Precast</a:t>
                      </a:r>
                      <a:r>
                        <a:rPr lang="en-US" sz="2400" baseline="0" dirty="0" smtClean="0"/>
                        <a:t> System Cost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$6,300,000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440400" y="472309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Cost Savings:  $535,598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96400" y="860286"/>
            <a:ext cx="87630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Cost for the Precast System were estimated by </a:t>
            </a:r>
            <a:r>
              <a:rPr lang="en-US" sz="2400" dirty="0" err="1" smtClean="0"/>
              <a:t>Nitterhouse</a:t>
            </a:r>
            <a:r>
              <a:rPr lang="en-US" sz="2400" dirty="0" smtClean="0"/>
              <a:t> Concrete Products pricings and </a:t>
            </a:r>
            <a:r>
              <a:rPr lang="en-US" sz="2400" dirty="0" err="1" smtClean="0"/>
              <a:t>RSMeans</a:t>
            </a:r>
            <a:r>
              <a:rPr lang="en-US" sz="2400" dirty="0" smtClean="0"/>
              <a:t> Assemblies Cost Data.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/>
              <a:t>Vendors Pricing: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400" dirty="0" smtClean="0"/>
              <a:t>Hollow core planks - $8.00/ S.F.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400" dirty="0" smtClean="0"/>
              <a:t>Columns - $140/ L.F.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400" dirty="0" smtClean="0"/>
              <a:t>Beams - $155/ L.F.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2002559"/>
              </p:ext>
            </p:extLst>
          </p:nvPr>
        </p:nvGraphicFramePr>
        <p:xfrm>
          <a:off x="9220200" y="3614886"/>
          <a:ext cx="8915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5715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PRECAST</a:t>
                      </a:r>
                      <a:r>
                        <a:rPr lang="en-US" sz="2800" baseline="0" dirty="0" smtClean="0"/>
                        <a:t> SYSTEM COST ESTIMATES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Vendor Cost Estimate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$5,425,087</a:t>
                      </a:r>
                      <a:endParaRPr lang="en-US" sz="24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RSMeans</a:t>
                      </a:r>
                      <a:r>
                        <a:rPr lang="en-US" sz="2400" dirty="0" smtClean="0"/>
                        <a:t> Estimate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$7,793,203</a:t>
                      </a:r>
                      <a:endParaRPr lang="en-US" sz="24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Adjusted</a:t>
                      </a:r>
                      <a:r>
                        <a:rPr lang="en-US" sz="2400" baseline="0" dirty="0" smtClean="0"/>
                        <a:t> Estimate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$6,300,000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296400" y="5874603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*Adjusted estimate accounts for lack of specifications in </a:t>
            </a:r>
            <a:r>
              <a:rPr lang="en-US" sz="2000" dirty="0" err="1" smtClean="0"/>
              <a:t>RSMeans</a:t>
            </a:r>
            <a:r>
              <a:rPr lang="en-US" sz="2000" dirty="0" smtClean="0"/>
              <a:t> and lack of materials in lump sum vendor price. Also takes into account crane sizing upgrade.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658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0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964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Structural Analysis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5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73717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Introduction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Project Overview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Analysis #1: Precast Concrete Structural System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rgbClr val="C00000"/>
                </a:solidFill>
              </a:rPr>
              <a:t>Structural Breadth Analysis – Punching Shear and Slab Strength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#2: Virtual Mock-ups for Building Façade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#3: Implementation of Alternate Dewatering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Analysis #4: Value Engineering </a:t>
            </a:r>
            <a:r>
              <a:rPr lang="en-US" b="1" dirty="0" err="1" smtClean="0"/>
              <a:t>Stormwater</a:t>
            </a:r>
            <a:r>
              <a:rPr lang="en-US" b="1" dirty="0" smtClean="0"/>
              <a:t> Harvesting System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Conclusion &amp; Recommendations</a:t>
            </a:r>
            <a:endParaRPr lang="en-US" b="1" dirty="0"/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Acknowledgements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/>
              <a:t>Questions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96400" y="860286"/>
            <a:ext cx="8763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Interior Column Punching Shear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Precast System eliminates drop panels at columns.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Stronger concrete used in precast system (6000 psi)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0" lvl="1"/>
            <a:r>
              <a:rPr lang="en-US" sz="2400" b="1" i="1" dirty="0" smtClean="0"/>
              <a:t>Calculated Shear Load at Column: </a:t>
            </a:r>
            <a:r>
              <a:rPr lang="en-US" sz="2400" dirty="0" smtClean="0"/>
              <a:t>	984 </a:t>
            </a:r>
            <a:r>
              <a:rPr lang="en-US" sz="2400" dirty="0" err="1" smtClean="0"/>
              <a:t>psf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i="1" dirty="0" smtClean="0"/>
              <a:t>Calculated Shear Strength: </a:t>
            </a:r>
            <a:r>
              <a:rPr lang="en-US" sz="2400" dirty="0" smtClean="0"/>
              <a:t>1416 </a:t>
            </a:r>
            <a:r>
              <a:rPr lang="en-US" sz="2400" dirty="0" err="1" smtClean="0"/>
              <a:t>psf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4400" i="1" dirty="0" smtClean="0"/>
              <a:t>	</a:t>
            </a:r>
            <a:r>
              <a:rPr lang="en-US" sz="4400" i="1" dirty="0" err="1" smtClean="0"/>
              <a:t>V</a:t>
            </a:r>
            <a:r>
              <a:rPr lang="en-US" sz="4400" i="1" baseline="-25000" dirty="0" err="1" smtClean="0"/>
              <a:t>c</a:t>
            </a:r>
            <a:r>
              <a:rPr lang="en-US" sz="4400" i="1" baseline="-25000" dirty="0" smtClean="0"/>
              <a:t> </a:t>
            </a:r>
            <a:r>
              <a:rPr lang="en-US" sz="4400" i="1" dirty="0"/>
              <a:t>≥ </a:t>
            </a:r>
            <a:r>
              <a:rPr lang="en-US" sz="4400" i="1" dirty="0" smtClean="0"/>
              <a:t>V</a:t>
            </a:r>
            <a:r>
              <a:rPr lang="en-US" sz="4400" i="1" baseline="-25000" dirty="0" smtClean="0"/>
              <a:t>u</a:t>
            </a:r>
            <a:r>
              <a:rPr lang="en-US" sz="4400" dirty="0"/>
              <a:t> </a:t>
            </a:r>
            <a:r>
              <a:rPr lang="en-US" sz="4400" dirty="0" smtClean="0"/>
              <a:t>, therefor </a:t>
            </a:r>
          </a:p>
          <a:p>
            <a:r>
              <a:rPr lang="en-US" sz="4400" dirty="0" smtClean="0"/>
              <a:t>	adequate design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39950" y="2881133"/>
            <a:ext cx="32194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40400" y="860286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Hollow Core Slab Strength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Criteria for allowable superimposed load and plank span (feet).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HDR, Inc. calculated live load of typical floor = 125 </a:t>
            </a:r>
            <a:r>
              <a:rPr lang="en-US" sz="2400" dirty="0" err="1" smtClean="0"/>
              <a:t>psf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15" name="Picture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16574" y="2255112"/>
            <a:ext cx="8886825" cy="23946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155400" y="3157060"/>
            <a:ext cx="242570" cy="384493"/>
          </a:xfrm>
          <a:prstGeom prst="rect">
            <a:avLst/>
          </a:prstGeom>
          <a:solidFill>
            <a:srgbClr val="FF0000">
              <a:alpha val="25098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765000" y="3144041"/>
            <a:ext cx="318770" cy="397512"/>
          </a:xfrm>
          <a:prstGeom prst="rect">
            <a:avLst/>
          </a:prstGeom>
          <a:solidFill>
            <a:srgbClr val="FF0000">
              <a:alpha val="25098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765000" y="4187507"/>
            <a:ext cx="318770" cy="384493"/>
          </a:xfrm>
          <a:prstGeom prst="rect">
            <a:avLst/>
          </a:prstGeom>
          <a:solidFill>
            <a:srgbClr val="FF0000">
              <a:alpha val="25098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155400" y="3810000"/>
            <a:ext cx="242570" cy="384493"/>
          </a:xfrm>
          <a:prstGeom prst="rect">
            <a:avLst/>
          </a:prstGeom>
          <a:solidFill>
            <a:srgbClr val="FF0000">
              <a:alpha val="25098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440400" y="4819471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Increased Schedule because of reduced span.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Additional approximated 6 days added to erection.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No Additional Costs because cost based on square footage.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530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0" y="7371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67850" y="2244933"/>
            <a:ext cx="8534400" cy="2193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/>
              <a:t>Analysis #2: Virtual Mock-ups for Building Façade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8620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E99C93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441</TotalTime>
  <Words>2450</Words>
  <Application>Microsoft Office PowerPoint</Application>
  <PresentationFormat>Custom</PresentationFormat>
  <Paragraphs>611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Angles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The Pennsylvania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Richard Tinkoff</dc:creator>
  <cp:lastModifiedBy>Donny</cp:lastModifiedBy>
  <cp:revision>48</cp:revision>
  <dcterms:created xsi:type="dcterms:W3CDTF">2013-04-07T21:57:10Z</dcterms:created>
  <dcterms:modified xsi:type="dcterms:W3CDTF">2013-04-28T15:12:16Z</dcterms:modified>
</cp:coreProperties>
</file>